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18" r:id="rId5"/>
    <p:sldId id="329" r:id="rId6"/>
    <p:sldId id="335" r:id="rId7"/>
    <p:sldId id="636" r:id="rId8"/>
    <p:sldId id="638" r:id="rId9"/>
    <p:sldId id="640" r:id="rId10"/>
    <p:sldId id="639" r:id="rId11"/>
    <p:sldId id="332" r:id="rId12"/>
    <p:sldId id="300" r:id="rId13"/>
    <p:sldId id="301" r:id="rId14"/>
    <p:sldId id="334" r:id="rId15"/>
    <p:sldId id="330" r:id="rId16"/>
    <p:sldId id="31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 userDrawn="1">
          <p15:clr>
            <a:srgbClr val="A4A3A4"/>
          </p15:clr>
        </p15:guide>
        <p15:guide id="2" pos="7276" userDrawn="1">
          <p15:clr>
            <a:srgbClr val="A4A3A4"/>
          </p15:clr>
        </p15:guide>
        <p15:guide id="3" pos="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48484A"/>
    <a:srgbClr val="DCDDDE"/>
    <a:srgbClr val="B1B3B6"/>
    <a:srgbClr val="77787B"/>
    <a:srgbClr val="BA1222"/>
    <a:srgbClr val="524D85"/>
    <a:srgbClr val="FFC20E"/>
    <a:srgbClr val="63AF5E"/>
    <a:srgbClr val="75B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74" d="100"/>
          <a:sy n="74" d="100"/>
        </p:scale>
        <p:origin x="48" y="633"/>
      </p:cViewPr>
      <p:guideLst>
        <p:guide orient="horz" pos="4264"/>
        <p:guide pos="7276"/>
        <p:guide pos="405"/>
      </p:guideLst>
    </p:cSldViewPr>
  </p:slideViewPr>
  <p:outlineViewPr>
    <p:cViewPr>
      <p:scale>
        <a:sx n="33" d="100"/>
        <a:sy n="33" d="100"/>
      </p:scale>
      <p:origin x="0" y="-134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559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6/3/2019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3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In order to fairly evaluate these types of projects, the statewide model needed to be updated to incorporate toll modeling.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43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we rescale</a:t>
            </a:r>
            <a:r>
              <a:rPr lang="en-US" baseline="0" dirty="0"/>
              <a:t> to 0% error?  If so, we should update all of this.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6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we rescale</a:t>
            </a:r>
            <a:r>
              <a:rPr lang="en-US" baseline="0" dirty="0"/>
              <a:t> to 0% error?  If so, we should update all of this.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50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we rescale</a:t>
            </a:r>
            <a:r>
              <a:rPr lang="en-US" baseline="0" dirty="0"/>
              <a:t> to 0% error?  If so, we should update all of this.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28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Didn’t we rescale</a:t>
            </a:r>
            <a:r>
              <a:rPr lang="en-US" baseline="0" dirty="0"/>
              <a:t> to 0% error?  If so, we should update all of this.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50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" y="-6968"/>
            <a:ext cx="12204389" cy="6864968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3094355"/>
            <a:ext cx="3226024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345518" y="4116389"/>
            <a:ext cx="6584949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789517" y="1420814"/>
            <a:ext cx="10792883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whi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8" cy="6864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1031885" y="3131031"/>
            <a:ext cx="797785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12203288" cy="6864350"/>
          </a:xfrm>
          <a:prstGeom prst="rect">
            <a:avLst/>
          </a:prstGeom>
        </p:spPr>
      </p:pic>
      <p:sp>
        <p:nvSpPr>
          <p:cNvPr id="7" name="Rectangle 10"/>
          <p:cNvSpPr/>
          <p:nvPr userDrawn="1"/>
        </p:nvSpPr>
        <p:spPr>
          <a:xfrm>
            <a:off x="146082" y="2824745"/>
            <a:ext cx="10941740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959033" y="3142804"/>
            <a:ext cx="687016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4572"/>
            <a:ext cx="12253459" cy="6892571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-1" y="3756115"/>
            <a:ext cx="3603103" cy="999738"/>
          </a:xfrm>
          <a:prstGeom prst="roundRect">
            <a:avLst>
              <a:gd name="adj" fmla="val 11534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9" name="TextBox 8"/>
          <p:cNvSpPr txBox="1"/>
          <p:nvPr userDrawn="1"/>
        </p:nvSpPr>
        <p:spPr>
          <a:xfrm>
            <a:off x="210591" y="4816174"/>
            <a:ext cx="3392512" cy="5539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6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6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626534" y="4045304"/>
            <a:ext cx="595604" cy="6858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405481" y="3926261"/>
            <a:ext cx="1741297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368868" y="3926261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60851" y="3660775"/>
            <a:ext cx="5883627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60851" y="3888633"/>
            <a:ext cx="5884333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60851" y="4196179"/>
            <a:ext cx="5884333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262263" y="5118127"/>
            <a:ext cx="5883627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62262" y="5319213"/>
            <a:ext cx="5884333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262263" y="5700264"/>
            <a:ext cx="5884333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245" y="-269462"/>
            <a:ext cx="7312515" cy="42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34572"/>
            <a:ext cx="12253459" cy="6892571"/>
          </a:xfrm>
          <a:prstGeom prst="rect">
            <a:avLst/>
          </a:prstGeom>
        </p:spPr>
      </p:pic>
      <p:sp>
        <p:nvSpPr>
          <p:cNvPr id="15" name="Rounded Rectangle 14"/>
          <p:cNvSpPr/>
          <p:nvPr userDrawn="1"/>
        </p:nvSpPr>
        <p:spPr>
          <a:xfrm>
            <a:off x="-1" y="998396"/>
            <a:ext cx="3603103" cy="999738"/>
          </a:xfrm>
          <a:prstGeom prst="roundRect">
            <a:avLst>
              <a:gd name="adj" fmla="val 954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626534" y="1312334"/>
            <a:ext cx="595604" cy="6858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405480" y="1193291"/>
            <a:ext cx="1805581" cy="65564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Contacts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1368868" y="1193291"/>
            <a:ext cx="0" cy="655641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454677" y="1994315"/>
            <a:ext cx="3025953" cy="5847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800" b="1" spc="100" dirty="0" err="1">
                <a:solidFill>
                  <a:srgbClr val="FFFFFF"/>
                </a:solidFill>
                <a:latin typeface="Arial"/>
                <a:cs typeface="Arial"/>
              </a:rPr>
              <a:t>www.rsginc.com</a:t>
            </a:r>
            <a:endParaRPr lang="en-US" sz="1800" b="1" spc="1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 defTabSz="914608">
              <a:tabLst>
                <a:tab pos="4665639" algn="l"/>
              </a:tabLst>
            </a:pPr>
            <a:endParaRPr lang="en-US" sz="1400" spc="1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60851" y="1233489"/>
            <a:ext cx="5883627" cy="285219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60851" y="1461346"/>
            <a:ext cx="5884333" cy="22240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60851" y="1768891"/>
            <a:ext cx="5884333" cy="46007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2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262263" y="2690840"/>
            <a:ext cx="5883627" cy="285219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rgbClr val="FFFFFF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62262" y="2891926"/>
            <a:ext cx="5884333" cy="29527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262263" y="3272977"/>
            <a:ext cx="5884333" cy="55491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</p:spTree>
    <p:extLst>
      <p:ext uri="{BB962C8B-B14F-4D97-AF65-F5344CB8AC3E}">
        <p14:creationId xmlns:p14="http://schemas.microsoft.com/office/powerpoint/2010/main" val="177664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5860" y="2968830"/>
            <a:ext cx="9626931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839193" y="4785758"/>
            <a:ext cx="408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91845" y="2701036"/>
            <a:ext cx="4085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68488" y="4833257"/>
            <a:ext cx="490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Wingdings" charset="2"/>
              <a:buChar char="§"/>
              <a:defRPr/>
            </a:lvl1pPr>
            <a:lvl2pPr marL="742950" indent="-285750">
              <a:buClr>
                <a:schemeClr val="accent1"/>
              </a:buClr>
              <a:buFont typeface="Wingdings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3080" y="6470790"/>
            <a:ext cx="782320" cy="3448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75472711-4FCB-2141-A321-C0607E71426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463040" y="6470790"/>
            <a:ext cx="6563360" cy="3448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en-US"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71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6349"/>
            <a:ext cx="12203287" cy="6864349"/>
          </a:xfrm>
          <a:prstGeom prst="rect">
            <a:avLst/>
          </a:prstGeom>
        </p:spPr>
      </p:pic>
      <p:sp>
        <p:nvSpPr>
          <p:cNvPr id="10" name="Rectangle 10"/>
          <p:cNvSpPr/>
          <p:nvPr userDrawn="1"/>
        </p:nvSpPr>
        <p:spPr>
          <a:xfrm>
            <a:off x="146082" y="2824745"/>
            <a:ext cx="10941740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3094355"/>
            <a:ext cx="3226024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46459" y="4076096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73" y="179015"/>
            <a:ext cx="11805760" cy="4373846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10589" y="4755511"/>
            <a:ext cx="11785600" cy="193192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10"/>
          <p:cNvSpPr/>
          <p:nvPr userDrawn="1"/>
        </p:nvSpPr>
        <p:spPr>
          <a:xfrm>
            <a:off x="146082" y="4054971"/>
            <a:ext cx="10941740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7644" y="4198682"/>
            <a:ext cx="6584949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4342697"/>
            <a:ext cx="3226024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141097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27644" y="5324438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644" y="5620396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fld id="{39FCBEF0-3C4C-914F-863F-22A07B9ADD49}" type="datetime4">
              <a:rPr lang="en-US" smtClean="0"/>
              <a:t>August 12, 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4370387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grey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2724150"/>
            <a:ext cx="10792179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89517" y="1533526"/>
            <a:ext cx="10792883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3636670"/>
            <a:ext cx="10792179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0125" y="1535113"/>
            <a:ext cx="7192276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0124" y="2174875"/>
            <a:ext cx="7192277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9519" y="1535113"/>
            <a:ext cx="3437544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222" y="274638"/>
            <a:ext cx="10792177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6077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471216"/>
            <a:ext cx="399044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" y="6265267"/>
            <a:ext cx="12191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276344" y="6439474"/>
            <a:ext cx="508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7" r:id="rId11"/>
    <p:sldLayoutId id="2147483668" r:id="rId12"/>
    <p:sldLayoutId id="2147483669" r:id="rId13"/>
    <p:sldLayoutId id="2147483670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Toll Choice Modeling for North Carolina Statewide Model Update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June 4, 2019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Sumit Bindra</a:t>
            </a:r>
          </a:p>
        </p:txBody>
      </p:sp>
    </p:spTree>
    <p:extLst>
      <p:ext uri="{BB962C8B-B14F-4D97-AF65-F5344CB8AC3E}">
        <p14:creationId xmlns:p14="http://schemas.microsoft.com/office/powerpoint/2010/main" val="231414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9D72DC-8E2C-40E2-BACF-4414BAEB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Toll Choice Modeling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60054-EAF2-44E3-8D44-6BF5871B6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Similarly, five market segments were developed for </a:t>
            </a:r>
            <a:r>
              <a:rPr lang="en-US" sz="2400" dirty="0" err="1"/>
              <a:t>muti</a:t>
            </a:r>
            <a:r>
              <a:rPr lang="en-US" sz="2400" dirty="0"/>
              <a:t>-unit trucks and three for single unit trucks.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70E0B1-4FB0-4BAD-B829-8E40DFA5B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212521"/>
              </p:ext>
            </p:extLst>
          </p:nvPr>
        </p:nvGraphicFramePr>
        <p:xfrm>
          <a:off x="4183263" y="3005043"/>
          <a:ext cx="3350768" cy="215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384">
                  <a:extLst>
                    <a:ext uri="{9D8B030D-6E8A-4147-A177-3AD203B41FA5}">
                      <a16:colId xmlns:a16="http://schemas.microsoft.com/office/drawing/2014/main" val="3834562957"/>
                    </a:ext>
                  </a:extLst>
                </a:gridCol>
                <a:gridCol w="1675384">
                  <a:extLst>
                    <a:ext uri="{9D8B030D-6E8A-4147-A177-3AD203B41FA5}">
                      <a16:colId xmlns:a16="http://schemas.microsoft.com/office/drawing/2014/main" val="3817371062"/>
                    </a:ext>
                  </a:extLst>
                </a:gridCol>
              </a:tblGrid>
              <a:tr h="25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Single Unit Truck VOT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Multi Unit Truck VOT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535208202"/>
                  </a:ext>
                </a:extLst>
              </a:tr>
              <a:tr h="25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20.52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12.57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23451453"/>
                  </a:ext>
                </a:extLst>
              </a:tr>
              <a:tr h="25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38.79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31.12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450271362"/>
                  </a:ext>
                </a:extLst>
              </a:tr>
              <a:tr h="25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56.75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49.54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62215051"/>
                  </a:ext>
                </a:extLst>
              </a:tr>
              <a:tr h="25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67.95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87815558"/>
                  </a:ext>
                </a:extLst>
              </a:tr>
              <a:tr h="25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-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88.34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16281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81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9D72DC-8E2C-40E2-BACF-4414BAEB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Toll Choice Modeling - Calibration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60054-EAF2-44E3-8D44-6BF5871B68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459524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The toll model was calibrated for volumes on the Triangle Expressway. </a:t>
            </a:r>
          </a:p>
          <a:p>
            <a:r>
              <a:rPr lang="en-US" sz="2000" dirty="0"/>
              <a:t>This was done by adding a calibration constant to scale up the travel time savings of toll roads to account for travel time reliability, and other factors ignored in this version of the model </a:t>
            </a:r>
          </a:p>
          <a:p>
            <a:endParaRPr lang="en-US" sz="2000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AA023F00-7ECA-420C-B016-B8CE612A2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260" y="3266649"/>
            <a:ext cx="4713481" cy="29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77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60AD3-F798-449D-8CE4-6CDCE977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Update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270F2-6327-4E24-8E57-1F80CF5B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199" y="1415846"/>
            <a:ext cx="8229600" cy="4525963"/>
          </a:xfrm>
        </p:spPr>
        <p:txBody>
          <a:bodyPr/>
          <a:lstStyle/>
          <a:p>
            <a:r>
              <a:rPr lang="en-US" sz="2000" dirty="0"/>
              <a:t>The goal of this project was to improve upon the existing North Carolina statewide model</a:t>
            </a:r>
          </a:p>
          <a:p>
            <a:r>
              <a:rPr lang="en-US" sz="2000" dirty="0"/>
              <a:t>Some of the enhancements were:</a:t>
            </a:r>
          </a:p>
          <a:p>
            <a:pPr lvl="1"/>
            <a:r>
              <a:rPr lang="en-US" sz="2000" dirty="0"/>
              <a:t>Improve run time and streamline TC macros</a:t>
            </a:r>
          </a:p>
          <a:p>
            <a:pPr lvl="1"/>
            <a:r>
              <a:rPr lang="en-US" sz="2000" dirty="0"/>
              <a:t>Improve handling of external long-distance model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Improve traffic assignment with focus on toll choice modeling (focus of this presentation)</a:t>
            </a:r>
          </a:p>
          <a:p>
            <a:r>
              <a:rPr lang="en-US" sz="2000" dirty="0"/>
              <a:t>Currently working on:</a:t>
            </a:r>
          </a:p>
          <a:p>
            <a:pPr lvl="1"/>
            <a:r>
              <a:rPr lang="en-US" sz="2000" dirty="0"/>
              <a:t>updating the base year, </a:t>
            </a:r>
          </a:p>
          <a:p>
            <a:pPr lvl="1"/>
            <a:r>
              <a:rPr lang="en-US" sz="2000" dirty="0"/>
              <a:t>incorporating hybrid tour-based elements such as linking HB and NHB trips, and </a:t>
            </a:r>
          </a:p>
          <a:p>
            <a:pPr lvl="1"/>
            <a:r>
              <a:rPr lang="en-US" sz="2000" dirty="0"/>
              <a:t>incorporating passive big data. </a:t>
            </a:r>
          </a:p>
        </p:txBody>
      </p:sp>
    </p:spTree>
    <p:extLst>
      <p:ext uri="{BB962C8B-B14F-4D97-AF65-F5344CB8AC3E}">
        <p14:creationId xmlns:p14="http://schemas.microsoft.com/office/powerpoint/2010/main" val="10885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Sumit Bindra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Consultant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Sumit.Bindra@rsginc.com</a:t>
            </a:r>
          </a:p>
          <a:p>
            <a:r>
              <a:rPr lang="en-US" dirty="0"/>
              <a:t>802-295-4999</a:t>
            </a:r>
          </a:p>
        </p:txBody>
      </p:sp>
    </p:spTree>
    <p:extLst>
      <p:ext uri="{BB962C8B-B14F-4D97-AF65-F5344CB8AC3E}">
        <p14:creationId xmlns:p14="http://schemas.microsoft.com/office/powerpoint/2010/main" val="986265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8D11-720C-4A6B-B7D6-CA53CFF6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7AA06-82AC-4309-99EC-48D9EDEC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North Carolina DOT</a:t>
            </a:r>
          </a:p>
          <a:p>
            <a:endParaRPr lang="en-US" dirty="0"/>
          </a:p>
          <a:p>
            <a:r>
              <a:rPr lang="en-US" dirty="0"/>
              <a:t>Staff at RSG</a:t>
            </a:r>
          </a:p>
          <a:p>
            <a:endParaRPr lang="en-US" dirty="0"/>
          </a:p>
          <a:p>
            <a:r>
              <a:rPr lang="en-US" dirty="0"/>
              <a:t>Staff at CDM Smith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02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B8D11-720C-4A6B-B7D6-CA53CFF6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7AA06-82AC-4309-99EC-48D9EDEC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North Carolina’s project prioritization process for transportation funding </a:t>
            </a:r>
          </a:p>
          <a:p>
            <a:pPr lvl="1"/>
            <a:r>
              <a:rPr lang="en-US" sz="2000" b="1" dirty="0"/>
              <a:t>legislatively mandated</a:t>
            </a:r>
          </a:p>
          <a:p>
            <a:pPr lvl="1"/>
            <a:r>
              <a:rPr lang="en-US" sz="2000" dirty="0"/>
              <a:t>largely quantitative </a:t>
            </a:r>
          </a:p>
          <a:p>
            <a:pPr lvl="1"/>
            <a:r>
              <a:rPr lang="en-US" sz="2000" dirty="0"/>
              <a:t>statewide model plays a key role </a:t>
            </a:r>
          </a:p>
          <a:p>
            <a:pPr lvl="1"/>
            <a:r>
              <a:rPr lang="en-US" sz="2000" dirty="0"/>
              <a:t>  </a:t>
            </a:r>
          </a:p>
          <a:p>
            <a:r>
              <a:rPr lang="en-US" sz="2400" dirty="0"/>
              <a:t>Recently, the state has begun building tolled facilities</a:t>
            </a:r>
          </a:p>
          <a:p>
            <a:pPr lvl="1"/>
            <a:r>
              <a:rPr lang="en-US" sz="2000" dirty="0"/>
              <a:t> Triangle Expressway (traditional toll road) </a:t>
            </a:r>
          </a:p>
          <a:p>
            <a:pPr lvl="1"/>
            <a:r>
              <a:rPr lang="en-US" sz="2000" dirty="0"/>
              <a:t>I-77 Express Lanes (HOT lanes) 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782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Tolling / Express Lanes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5" y="1447800"/>
            <a:ext cx="8094134" cy="3657600"/>
          </a:xfrm>
        </p:spPr>
        <p:txBody>
          <a:bodyPr/>
          <a:lstStyle/>
          <a:p>
            <a:r>
              <a:rPr lang="en-US" sz="2000" dirty="0"/>
              <a:t>GOAL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Add ability to test traditional tolled highways and express lanes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Need to be able to reasonably predict metrics such as travel time savings, volume-to-capacity, etc., for project prioritization 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Although theoretically possible, revenue forecasting not recommended</a:t>
            </a:r>
          </a:p>
          <a:p>
            <a:pPr marL="55562" lvl="1" indent="0">
              <a:buNone/>
            </a:pPr>
            <a:endParaRPr lang="en-US" sz="2000" dirty="0">
              <a:solidFill>
                <a:srgbClr val="262626"/>
              </a:solidFill>
            </a:endParaRP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  <a:p>
            <a:r>
              <a:rPr lang="en-US" sz="2000" dirty="0"/>
              <a:t>RELIABILITY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Growing evidence showing this is major factor in express lane use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Not enough time to incorporate in short term improvements</a:t>
            </a:r>
          </a:p>
          <a:p>
            <a:pPr marL="55562" lvl="1" indent="0">
              <a:buNone/>
            </a:pPr>
            <a:endParaRPr lang="en-US" sz="2000" dirty="0">
              <a:solidFill>
                <a:srgbClr val="262626"/>
              </a:solidFill>
            </a:endParaRP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3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Toll Modeling Methodologies </a:t>
            </a:r>
            <a:br>
              <a:rPr lang="en-US" dirty="0">
                <a:solidFill>
                  <a:srgbClr val="262626"/>
                </a:solidFill>
              </a:rPr>
            </a:br>
            <a:r>
              <a:rPr lang="en-US" dirty="0">
                <a:solidFill>
                  <a:srgbClr val="262626"/>
                </a:solidFill>
              </a:rPr>
              <a:t>(recommended for short term)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81200" y="1458058"/>
            <a:ext cx="8686800" cy="4800600"/>
          </a:xfrm>
        </p:spPr>
        <p:txBody>
          <a:bodyPr/>
          <a:lstStyle/>
          <a:p>
            <a:r>
              <a:rPr lang="en-US" sz="2000" dirty="0"/>
              <a:t>BINARY TOLL CHOICE WITH TOLL ELIGIBLE &amp; INELIGIBLE CLASSES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Most common method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Reflects distribution of VOT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Generally produce reasonable results, esp. for traditional toll roads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Can have problems with competing toll paths – express lanes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May cause schedule delay of 2-4 weeks</a:t>
            </a: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  <a:p>
            <a:r>
              <a:rPr lang="en-US" sz="2000" dirty="0"/>
              <a:t>MULTICLASS ASSIGNMENT WITH DISCRETIZATION OF VOT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Easier to implement, calibrate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Reflects distribution of VOT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Generally produce reasonable results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May provide better results for express lanes</a:t>
            </a:r>
          </a:p>
          <a:p>
            <a:pPr marL="231775" lvl="1" indent="-176213"/>
            <a:r>
              <a:rPr lang="en-US" sz="2000" dirty="0">
                <a:solidFill>
                  <a:srgbClr val="262626"/>
                </a:solidFill>
              </a:rPr>
              <a:t>Would require machines with 32 GB of RAM</a:t>
            </a:r>
          </a:p>
          <a:p>
            <a:pPr marL="55562" lvl="1" indent="0">
              <a:buNone/>
            </a:pPr>
            <a:endParaRPr lang="en-US" sz="2000" dirty="0">
              <a:solidFill>
                <a:srgbClr val="262626"/>
              </a:solidFill>
            </a:endParaRP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  <a:p>
            <a:pPr marL="55562" lvl="1" indent="0">
              <a:buNone/>
            </a:pPr>
            <a:endParaRPr lang="en-US" sz="2000" dirty="0">
              <a:solidFill>
                <a:srgbClr val="262626"/>
              </a:solidFill>
            </a:endParaRP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  <a:p>
            <a:pPr marL="231775" lvl="1" indent="-176213"/>
            <a:endParaRPr lang="en-US" sz="20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32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Values of Time (Trucks)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6" y="1219200"/>
            <a:ext cx="8094133" cy="2362200"/>
          </a:xfrm>
        </p:spPr>
        <p:txBody>
          <a:bodyPr/>
          <a:lstStyle/>
          <a:p>
            <a:r>
              <a:rPr lang="en-US" dirty="0">
                <a:solidFill>
                  <a:srgbClr val="F68B1F"/>
                </a:solidFill>
              </a:rPr>
              <a:t>META-ANALYSIS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Limited data from one NC survey showing very low VOTs ($14-21/</a:t>
            </a:r>
            <a:r>
              <a:rPr lang="en-US" dirty="0" err="1">
                <a:solidFill>
                  <a:srgbClr val="262626"/>
                </a:solidFill>
              </a:rPr>
              <a:t>hr</a:t>
            </a:r>
            <a:r>
              <a:rPr lang="en-US" dirty="0">
                <a:solidFill>
                  <a:srgbClr val="262626"/>
                </a:solidFill>
              </a:rPr>
              <a:t>)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Meta-analysis suggests reasonable values $30-45/</a:t>
            </a:r>
            <a:r>
              <a:rPr lang="en-US" dirty="0" err="1">
                <a:solidFill>
                  <a:srgbClr val="262626"/>
                </a:solidFill>
              </a:rPr>
              <a:t>hr</a:t>
            </a:r>
            <a:r>
              <a:rPr lang="en-US" dirty="0">
                <a:solidFill>
                  <a:srgbClr val="262626"/>
                </a:solidFill>
              </a:rPr>
              <a:t> for multi-unit trucks ($20-30/</a:t>
            </a:r>
            <a:r>
              <a:rPr lang="en-US" dirty="0" err="1">
                <a:solidFill>
                  <a:srgbClr val="262626"/>
                </a:solidFill>
              </a:rPr>
              <a:t>hr</a:t>
            </a:r>
            <a:r>
              <a:rPr lang="en-US" dirty="0">
                <a:solidFill>
                  <a:srgbClr val="262626"/>
                </a:solidFill>
              </a:rPr>
              <a:t> for single unit)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P4 assumption for monetizing truck travel time savings was $75/</a:t>
            </a:r>
            <a:r>
              <a:rPr lang="en-US" dirty="0" err="1">
                <a:solidFill>
                  <a:srgbClr val="262626"/>
                </a:solidFill>
              </a:rPr>
              <a:t>hr</a:t>
            </a:r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55562" lvl="1" indent="0">
              <a:buNone/>
            </a:pPr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55562" lvl="1" indent="0">
              <a:buNone/>
            </a:pPr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0" y="2895600"/>
          <a:ext cx="7696200" cy="3429000"/>
        </p:xfrm>
        <a:graphic>
          <a:graphicData uri="http://schemas.openxmlformats.org/drawingml/2006/table">
            <a:tbl>
              <a:tblPr firstRow="1" firstCol="1" bandRow="1"/>
              <a:tblGrid>
                <a:gridCol w="4038600">
                  <a:extLst>
                    <a:ext uri="{9D8B030D-6E8A-4147-A177-3AD203B41FA5}">
                      <a16:colId xmlns:a16="http://schemas.microsoft.com/office/drawing/2014/main" val="30792138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2915168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745198928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en-US" sz="18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B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Heavy Trucks</a:t>
                      </a:r>
                      <a:endParaRPr lang="en-US" sz="18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B1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 and/or Light Trucks</a:t>
                      </a:r>
                      <a:endParaRPr lang="en-US" sz="18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8B1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561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Smalkowski</a:t>
                      </a:r>
                      <a:r>
                        <a:rPr lang="en-US" sz="1700" dirty="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&amp; Levinson, 2005</a:t>
                      </a:r>
                      <a:endParaRPr lang="en-US" sz="17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60.90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4099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Outwater &amp; Kitchen, 2008</a:t>
                      </a:r>
                      <a:endParaRPr lang="en-US" sz="17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55.89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44.71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565299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Miao et al., 2011</a:t>
                      </a:r>
                      <a:endParaRPr lang="en-US" sz="17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35.57-60.43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5715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Almy</a:t>
                      </a:r>
                      <a:r>
                        <a:rPr lang="en-US" sz="1700" dirty="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et al., 2010</a:t>
                      </a:r>
                      <a:endParaRPr lang="en-US" sz="17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47.32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29273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Mei et al., 2010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34.89-54.73</a:t>
                      </a:r>
                      <a:endParaRPr lang="en-US" sz="17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27.31-48.36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569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RSG (Tampa-Jacksonville), 2013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35.20-42.53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25.84-28.76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43882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BLA, EDRG &amp; RSG (Ohio DOT), 2013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37.79</a:t>
                      </a:r>
                      <a:endParaRPr lang="en-US" sz="17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23.33-28.55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04633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Kawamura, 1999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33.80</a:t>
                      </a:r>
                      <a:endParaRPr lang="en-US" sz="17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06525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RSG (Connecticut I-84), 2013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32.27</a:t>
                      </a:r>
                      <a:endParaRPr lang="en-US" sz="17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11.32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41919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RSG (Columbia River Crossing), 2012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31.64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18.11</a:t>
                      </a:r>
                      <a:endParaRPr lang="en-US" sz="17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8324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Kawamura, 2003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23.02-36.62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80446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ATRI, 2015 (driver time &amp; benefits only)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23.61</a:t>
                      </a:r>
                      <a:endParaRPr lang="en-US" sz="170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solidFill>
                            <a:srgbClr val="262626"/>
                          </a:solidFill>
                          <a:effectLst/>
                          <a:latin typeface="Garamond" panose="020204040303010108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700" dirty="0">
                        <a:solidFill>
                          <a:srgbClr val="262626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968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7838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Values of Time (Autos)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116665" y="1219200"/>
            <a:ext cx="8094134" cy="3124200"/>
          </a:xfrm>
        </p:spPr>
        <p:txBody>
          <a:bodyPr/>
          <a:lstStyle/>
          <a:p>
            <a:r>
              <a:rPr lang="en-US" dirty="0">
                <a:solidFill>
                  <a:srgbClr val="F68B1F"/>
                </a:solidFill>
              </a:rPr>
              <a:t>AVAILABLE DATA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Three stated preference surveys (Triangle Expressway, 2007, </a:t>
            </a:r>
            <a:r>
              <a:rPr lang="en-US" dirty="0"/>
              <a:t>4,745 surveys</a:t>
            </a:r>
            <a:r>
              <a:rPr lang="en-US" dirty="0">
                <a:solidFill>
                  <a:srgbClr val="262626"/>
                </a:solidFill>
              </a:rPr>
              <a:t>; Monroe Expressway, 2009, </a:t>
            </a:r>
            <a:r>
              <a:rPr lang="en-US" dirty="0"/>
              <a:t>878 surveys</a:t>
            </a:r>
            <a:r>
              <a:rPr lang="en-US" dirty="0">
                <a:solidFill>
                  <a:srgbClr val="262626"/>
                </a:solidFill>
              </a:rPr>
              <a:t>; Garden Parkway, 2010, </a:t>
            </a:r>
            <a:r>
              <a:rPr lang="en-US" dirty="0"/>
              <a:t>1,151 surveys</a:t>
            </a:r>
            <a:r>
              <a:rPr lang="en-US" dirty="0">
                <a:solidFill>
                  <a:srgbClr val="262626"/>
                </a:solidFill>
              </a:rPr>
              <a:t>)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Average VOTs $9-14/</a:t>
            </a:r>
            <a:r>
              <a:rPr lang="en-US" dirty="0" err="1">
                <a:solidFill>
                  <a:srgbClr val="262626"/>
                </a:solidFill>
              </a:rPr>
              <a:t>hr</a:t>
            </a:r>
            <a:r>
              <a:rPr lang="en-US" dirty="0">
                <a:solidFill>
                  <a:srgbClr val="262626"/>
                </a:solidFill>
              </a:rPr>
              <a:t> </a:t>
            </a:r>
          </a:p>
          <a:p>
            <a:pPr marL="231775" lvl="1" indent="-176213"/>
            <a:r>
              <a:rPr lang="en-US" dirty="0">
                <a:solidFill>
                  <a:srgbClr val="262626"/>
                </a:solidFill>
              </a:rPr>
              <a:t>Reasonably consistent with US DOT guidance, prioritization process</a:t>
            </a: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55562" lvl="1" indent="0">
              <a:buNone/>
            </a:pPr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55562" lvl="1" indent="0">
              <a:buNone/>
            </a:pPr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  <a:p>
            <a:pPr marL="231775" lvl="1" indent="-176213"/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27" y="3200401"/>
            <a:ext cx="5033010" cy="3211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6614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9D72DC-8E2C-40E2-BACF-4414BAEB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Toll Choice Modeling – Specification  &amp; Segmentation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60054-EAF2-44E3-8D44-6BF5871B6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In each stated preference scenario, the following two alternatives were presented for making a future trip in the area</a:t>
            </a:r>
          </a:p>
          <a:p>
            <a:pPr lvl="1"/>
            <a:r>
              <a:rPr lang="en-US" sz="1200" dirty="0"/>
              <a:t>Current toll-free route with a travel time</a:t>
            </a:r>
          </a:p>
          <a:p>
            <a:pPr lvl="1"/>
            <a:r>
              <a:rPr lang="en-US" sz="1200" dirty="0"/>
              <a:t>Toll route with a shorter travel time and an associated toll</a:t>
            </a:r>
          </a:p>
          <a:p>
            <a:pPr lvl="1"/>
            <a:r>
              <a:rPr lang="en-US" sz="1200" dirty="0"/>
              <a:t>Toll route with a shorter travel time and an associated toll (Monroe Connector only)</a:t>
            </a:r>
          </a:p>
          <a:p>
            <a:r>
              <a:rPr lang="en-US" sz="2000" dirty="0"/>
              <a:t>The multinomial logit model estimates a choice probability for each alternative presented in the stated preference tradeoff exercises</a:t>
            </a:r>
          </a:p>
          <a:p>
            <a:r>
              <a:rPr lang="en-US" sz="2000" dirty="0"/>
              <a:t>In addition to travel time and toll cost, other tested variables included:</a:t>
            </a:r>
          </a:p>
          <a:p>
            <a:pPr lvl="1"/>
            <a:r>
              <a:rPr lang="en-US" sz="1600" dirty="0"/>
              <a:t>Time of day (peak or off-peak period)</a:t>
            </a:r>
          </a:p>
          <a:p>
            <a:pPr lvl="1"/>
            <a:r>
              <a:rPr lang="en-US" sz="1600" dirty="0"/>
              <a:t>Day of week (weekends or weekdays)</a:t>
            </a:r>
          </a:p>
          <a:p>
            <a:pPr lvl="1"/>
            <a:r>
              <a:rPr lang="en-US" sz="1600" dirty="0"/>
              <a:t>Trip purpose</a:t>
            </a:r>
          </a:p>
          <a:p>
            <a:pPr lvl="1"/>
            <a:r>
              <a:rPr lang="en-US" sz="1600" dirty="0"/>
              <a:t>Trip start and end locations (home based or non-home based) </a:t>
            </a:r>
          </a:p>
          <a:p>
            <a:pPr lvl="1"/>
            <a:r>
              <a:rPr lang="en-US" sz="1600" dirty="0"/>
              <a:t>Project opinion</a:t>
            </a:r>
          </a:p>
          <a:p>
            <a:pPr lvl="1"/>
            <a:r>
              <a:rPr lang="en-US" sz="1600" dirty="0"/>
              <a:t>Household income</a:t>
            </a:r>
          </a:p>
          <a:p>
            <a:pPr lvl="1"/>
            <a:r>
              <a:rPr lang="en-US" sz="1600" dirty="0"/>
              <a:t>Trip distance</a:t>
            </a:r>
            <a:endParaRPr lang="en-US" dirty="0"/>
          </a:p>
          <a:p>
            <a:r>
              <a:rPr lang="en-US" sz="2100" dirty="0"/>
              <a:t>Mixed multinomial logit model was used as the final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0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9D72DC-8E2C-40E2-BACF-4414BAEB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Toll Choice Modeling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60054-EAF2-44E3-8D44-6BF5871B6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This VOT distributions estimated from the surveys were applied to the NCSTM and used to divide auto trips in to five market segments with the following average VOTs: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070E0B1-4FB0-4BAD-B829-8E40DFA5BB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812350"/>
              </p:ext>
            </p:extLst>
          </p:nvPr>
        </p:nvGraphicFramePr>
        <p:xfrm>
          <a:off x="3408515" y="3330831"/>
          <a:ext cx="5374971" cy="1851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657">
                  <a:extLst>
                    <a:ext uri="{9D8B030D-6E8A-4147-A177-3AD203B41FA5}">
                      <a16:colId xmlns:a16="http://schemas.microsoft.com/office/drawing/2014/main" val="3834562957"/>
                    </a:ext>
                  </a:extLst>
                </a:gridCol>
                <a:gridCol w="1791657">
                  <a:extLst>
                    <a:ext uri="{9D8B030D-6E8A-4147-A177-3AD203B41FA5}">
                      <a16:colId xmlns:a16="http://schemas.microsoft.com/office/drawing/2014/main" val="3817371062"/>
                    </a:ext>
                  </a:extLst>
                </a:gridCol>
                <a:gridCol w="1791657">
                  <a:extLst>
                    <a:ext uri="{9D8B030D-6E8A-4147-A177-3AD203B41FA5}">
                      <a16:colId xmlns:a16="http://schemas.microsoft.com/office/drawing/2014/main" val="513932691"/>
                    </a:ext>
                  </a:extLst>
                </a:gridCol>
              </a:tblGrid>
              <a:tr h="25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err="1">
                          <a:effectLst/>
                        </a:rPr>
                        <a:t>PeakVOT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OffPeakVOT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Avg. Auto VOT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535208202"/>
                  </a:ext>
                </a:extLst>
              </a:tr>
              <a:tr h="25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3.28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3.22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3.24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3623451453"/>
                  </a:ext>
                </a:extLst>
              </a:tr>
              <a:tr h="25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7.15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7.08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7.11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450271362"/>
                  </a:ext>
                </a:extLst>
              </a:tr>
              <a:tr h="25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12.29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12.21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12.24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862215051"/>
                  </a:ext>
                </a:extLst>
              </a:tr>
              <a:tr h="25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19.53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19.41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19.46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87815558"/>
                  </a:ext>
                </a:extLst>
              </a:tr>
              <a:tr h="2540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38.58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36.37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37.28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2016281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34328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Custom 7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88CADE"/>
      </a:accent2>
      <a:accent3>
        <a:srgbClr val="65B360"/>
      </a:accent3>
      <a:accent4>
        <a:srgbClr val="FFC20E"/>
      </a:accent4>
      <a:accent5>
        <a:srgbClr val="51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Presentation.potx" id="{2282F849-DE3D-4F9B-9A95-78CD204BD376}" vid="{D2DCF89A-21CE-4BD2-9314-40B42567F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4c265f44-5553-4b88-8776-487c6beffe03">Power Point</Category>
    <Practice xmlns="4c265f44-5553-4b88-8776-487c6beffe03">CORP</Practic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322EC559C6C46AD7C246A9C6A9593" ma:contentTypeVersion="2" ma:contentTypeDescription="Create a new document." ma:contentTypeScope="" ma:versionID="a38972bdc2a28b491e8b5d76cc384854">
  <xsd:schema xmlns:xsd="http://www.w3.org/2001/XMLSchema" xmlns:xs="http://www.w3.org/2001/XMLSchema" xmlns:p="http://schemas.microsoft.com/office/2006/metadata/properties" xmlns:ns2="4c265f44-5553-4b88-8776-487c6beffe03" targetNamespace="http://schemas.microsoft.com/office/2006/metadata/properties" ma:root="true" ma:fieldsID="596bb8cd0db947c7da86bc56901a4608" ns2:_="">
    <xsd:import namespace="4c265f44-5553-4b88-8776-487c6beffe03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Practic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65f44-5553-4b88-8776-487c6beffe03" elementFormDefault="qualified">
    <xsd:import namespace="http://schemas.microsoft.com/office/2006/documentManagement/types"/>
    <xsd:import namespace="http://schemas.microsoft.com/office/infopath/2007/PartnerControls"/>
    <xsd:element name="Category" ma:index="2" nillable="true" ma:displayName="Category" ma:default="Acoustics Output" ma:format="Dropdown" ma:internalName="Category">
      <xsd:simpleType>
        <xsd:restriction base="dms:Choice">
          <xsd:enumeration value="Acoustics Output"/>
          <xsd:enumeration value="AutoCAD"/>
          <xsd:enumeration value="Other"/>
          <xsd:enumeration value="Power Point"/>
          <xsd:enumeration value="Proposal and Report"/>
          <xsd:enumeration value="Questionnaire"/>
          <xsd:enumeration value="Resume"/>
          <xsd:enumeration value="Stationery"/>
          <xsd:enumeration value="Guidance Document"/>
          <xsd:enumeration value="Contracting"/>
        </xsd:restriction>
      </xsd:simpleType>
    </xsd:element>
    <xsd:element name="Practice" ma:index="3" nillable="true" ma:displayName="Practice" ma:default="CORP" ma:format="Dropdown" ma:internalName="Practice">
      <xsd:simpleType>
        <xsd:restriction base="dms:Choice">
          <xsd:enumeration value="CORP"/>
          <xsd:enumeration value="MIS"/>
          <xsd:enumeration value="TAE"/>
          <xsd:enumeration value="TQM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B548D2-16E5-4D59-9228-B99A31CAF826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4c265f44-5553-4b88-8776-487c6beffe03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5F42501-FD43-4347-8465-A1634AD528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265f44-5553-4b88-8776-487c6beffe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Presentation</Template>
  <TotalTime>457</TotalTime>
  <Words>866</Words>
  <Application>Microsoft Office PowerPoint</Application>
  <PresentationFormat>Widescreen</PresentationFormat>
  <Paragraphs>199</Paragraphs>
  <Slides>13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Garamond</vt:lpstr>
      <vt:lpstr>Lucida Grande</vt:lpstr>
      <vt:lpstr>Wingdings</vt:lpstr>
      <vt:lpstr>PowerPoint Presentation</vt:lpstr>
      <vt:lpstr>PowerPoint Presentation</vt:lpstr>
      <vt:lpstr>Acknowledgement</vt:lpstr>
      <vt:lpstr>Context</vt:lpstr>
      <vt:lpstr>Tolling / Express Lanes</vt:lpstr>
      <vt:lpstr>Toll Modeling Methodologies  (recommended for short term)</vt:lpstr>
      <vt:lpstr>Values of Time (Trucks)</vt:lpstr>
      <vt:lpstr>Values of Time (Autos)</vt:lpstr>
      <vt:lpstr>Toll Choice Modeling – Specification  &amp; Segmentation</vt:lpstr>
      <vt:lpstr>Toll Choice Modeling</vt:lpstr>
      <vt:lpstr>Toll Choice Modeling</vt:lpstr>
      <vt:lpstr>Toll Choice Modeling - Calibration</vt:lpstr>
      <vt:lpstr>Model Update Task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Sumit Bindra</dc:creator>
  <cp:lastModifiedBy>Sumit Bindra</cp:lastModifiedBy>
  <cp:revision>17</cp:revision>
  <dcterms:created xsi:type="dcterms:W3CDTF">2019-05-28T16:11:06Z</dcterms:created>
  <dcterms:modified xsi:type="dcterms:W3CDTF">2019-06-03T21:14:29Z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0x010100654322EC559C6C46AD7C246A9C6A9593</vt:lpwstr>
  </property>
</Properties>
</file>